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16" r:id="rId4"/>
    <p:sldId id="302" r:id="rId5"/>
    <p:sldId id="312" r:id="rId6"/>
    <p:sldId id="299" r:id="rId7"/>
    <p:sldId id="322" r:id="rId8"/>
    <p:sldId id="301" r:id="rId9"/>
    <p:sldId id="265" r:id="rId10"/>
    <p:sldId id="315" r:id="rId11"/>
    <p:sldId id="309" r:id="rId12"/>
    <p:sldId id="274" r:id="rId13"/>
    <p:sldId id="276" r:id="rId14"/>
    <p:sldId id="310" r:id="rId15"/>
    <p:sldId id="282" r:id="rId16"/>
    <p:sldId id="280" r:id="rId1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9C51"/>
    <a:srgbClr val="41DF49"/>
    <a:srgbClr val="EAEAEA"/>
    <a:srgbClr val="FF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07" autoAdjust="0"/>
  </p:normalViewPr>
  <p:slideViewPr>
    <p:cSldViewPr>
      <p:cViewPr varScale="1">
        <p:scale>
          <a:sx n="76" d="100"/>
          <a:sy n="76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25" y="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65988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8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25" y="6659880"/>
            <a:ext cx="4029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685" eaLnBrk="1" hangingPunct="1">
              <a:defRPr sz="1200">
                <a:latin typeface="Times New Roman" pitchFamily="18" charset="0"/>
              </a:defRPr>
            </a:lvl1pPr>
          </a:lstStyle>
          <a:p>
            <a:fld id="{23543BDD-87C5-42DD-A510-C8C1DFDA0E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7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0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ED6684F3-CCEB-4EFC-8309-A1F28E560DE2}" type="datetimeFigureOut">
              <a:rPr lang="en-US" smtClean="0"/>
              <a:pPr/>
              <a:t>11/9/17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3" y="3329940"/>
            <a:ext cx="7435436" cy="3154680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658696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8" y="6658696"/>
            <a:ext cx="4029282" cy="3505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1B9DA42B-9763-42F3-B747-668D89F9B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A42B-9763-42F3-B747-668D89F9BA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A42B-9763-42F3-B747-668D89F9BA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3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33981"/>
          </a:xfrm>
          <a:prstGeom prst="rect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702742" y="732841"/>
            <a:ext cx="7738516" cy="32086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77332B3-2EFE-4B63-B73A-25ABF70F64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6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0" y="1"/>
            <a:ext cx="9144000" cy="580390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latin typeface="+mj-lt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9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860" y="1555751"/>
            <a:ext cx="2968378" cy="408940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latin typeface="+mn-lt"/>
                <a:cs typeface="Avenir 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94076" y="1555751"/>
            <a:ext cx="5421313" cy="408940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latin typeface="+mn-lt"/>
                <a:cs typeface="Avenir Light"/>
              </a:defRPr>
            </a:lvl1pPr>
            <a:lvl2pPr>
              <a:defRPr sz="2400" b="0" i="0">
                <a:latin typeface="+mn-lt"/>
                <a:cs typeface="Avenir Light"/>
              </a:defRPr>
            </a:lvl2pPr>
            <a:lvl3pPr>
              <a:defRPr sz="2400" b="0" i="0">
                <a:latin typeface="+mn-lt"/>
                <a:cs typeface="Avenir Light"/>
              </a:defRPr>
            </a:lvl3pPr>
            <a:lvl4pPr>
              <a:defRPr sz="2400" b="0" i="0">
                <a:latin typeface="+mn-lt"/>
                <a:cs typeface="Avenir Light"/>
              </a:defRPr>
            </a:lvl4pPr>
            <a:lvl5pPr>
              <a:defRPr sz="2400" b="0" i="0">
                <a:latin typeface="+mn-lt"/>
                <a:cs typeface="Avenir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ttsburgh seal 186 C.jp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59" y="198072"/>
            <a:ext cx="4018243" cy="53576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8861" y="281514"/>
            <a:ext cx="4335043" cy="5185079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328613" y="1545167"/>
            <a:ext cx="3325812" cy="408093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</a:lstStyle>
          <a:p>
            <a:r>
              <a:rPr lang="en-US" dirty="0" smtClean="0"/>
              <a:t>Click to add 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749676" y="1545167"/>
            <a:ext cx="5065713" cy="408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2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59E11A-D182-4BF4-8339-9978C8CE7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01F2143F-F108-4AA3-8B6F-8756A9C09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66D3B-FB6F-4D6D-8C11-A10850A940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3498"/>
            <a:ext cx="9144000" cy="107450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lattsburgh type logo REVERS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69" y="6064281"/>
            <a:ext cx="1848462" cy="580968"/>
          </a:xfrm>
          <a:prstGeom prst="rect">
            <a:avLst/>
          </a:prstGeom>
          <a:effectLst/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28861" y="307002"/>
            <a:ext cx="5694112" cy="1111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lattsburgh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rcollegewebsite.ed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pin.ed.gov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tapweb.org/" TargetMode="External"/><Relationship Id="rId3" Type="http://schemas.openxmlformats.org/officeDocument/2006/relationships/hyperlink" Target="http://www.hesc.ny.gov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990600"/>
            <a:ext cx="6400800" cy="2514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accent4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Paying for College</a:t>
            </a:r>
            <a:endParaRPr lang="en-US" sz="8000" b="1" dirty="0">
              <a:solidFill>
                <a:schemeClr val="accent4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22860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4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accent5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Kerry Lubold</a:t>
            </a:r>
          </a:p>
          <a:p>
            <a:pPr algn="ctr">
              <a:lnSpc>
                <a:spcPct val="80000"/>
              </a:lnSpc>
            </a:pPr>
            <a:r>
              <a:rPr lang="en-US" sz="2800" dirty="0" err="1" smtClean="0">
                <a:solidFill>
                  <a:schemeClr val="accent5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Assoc</a:t>
            </a:r>
            <a:r>
              <a:rPr lang="en-US" sz="2800" dirty="0" smtClean="0">
                <a:solidFill>
                  <a:schemeClr val="accent5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Dir of Fin Aid</a:t>
            </a:r>
            <a:endParaRPr lang="en-US" sz="2800" dirty="0">
              <a:solidFill>
                <a:schemeClr val="accent5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chemeClr val="accent5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SUNY Plattsburgh</a:t>
            </a:r>
            <a:endParaRPr lang="en-US" sz="2800" dirty="0">
              <a:solidFill>
                <a:schemeClr val="accent5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accent5"/>
                </a:solidFill>
                <a:latin typeface="Arial Rounded MT Bold" panose="020F0704030504030204" pitchFamily="34" charset="0"/>
                <a:cs typeface="Times New Roman" panose="02020603050405020304" pitchFamily="18" charset="0"/>
                <a:hlinkClick r:id="rId3"/>
              </a:rPr>
              <a:t>www.plattsburgh.edu</a:t>
            </a:r>
            <a:endParaRPr lang="en-US" sz="2800" dirty="0">
              <a:solidFill>
                <a:schemeClr val="accent5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100" dirty="0">
              <a:solidFill>
                <a:schemeClr val="tx2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286434"/>
            <a:ext cx="7867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www.yourcollegewebsite.edu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46" y="1219200"/>
            <a:ext cx="4382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ow to apply for aid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ates and deadlines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cholarship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ollege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eb portal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4746" y="3733800"/>
            <a:ext cx="4524818" cy="17235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CSS PROFILE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profileonline.collegeboard.com</a:t>
            </a:r>
          </a:p>
          <a:p>
            <a:pPr algn="ctr"/>
            <a:endParaRPr lang="en-US" sz="1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18-19 PROFILE Student Guide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Colleges &amp; Programs</a:t>
            </a:r>
            <a:endParaRPr lang="en-U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6)  respond every time and on time</a:t>
            </a:r>
            <a:endParaRPr lang="en-US" sz="32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509"/>
            <a:ext cx="7696200" cy="3810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Communications may occur in paper but more likely will be electronic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Email notifications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Online/web access via student portal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Possible parent and/or guest accounts available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MOST often the communication is sent to the student, not the parent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luboldkl\Local Settings\Temporary Internet Files\Content.IE5\8IO1NF0B\MC9000787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11972"/>
            <a:ext cx="2002971" cy="118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1007918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SzPct val="70000"/>
              <a:buFontTx/>
              <a:buChar char="-"/>
            </a:pPr>
            <a:endParaRPr lang="en-US" sz="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bg1"/>
              </a:buClr>
              <a:buSzPct val="70000"/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Lists the types of aid and amounts that you qualify for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Provides instruction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accepting, declining, or finalizing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bg2"/>
              </a:buClr>
              <a:buSzPct val="70000"/>
              <a:buFontTx/>
              <a:buChar char="-"/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" y="245918"/>
            <a:ext cx="8763000" cy="762000"/>
          </a:xfrm>
          <a:prstGeom prst="rect">
            <a:avLst/>
          </a:prstGeom>
          <a:noFill/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7)  Review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your </a:t>
            </a:r>
            <a:r>
              <a:rPr lang="en-US" sz="3600" b="1" dirty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ward </a:t>
            </a:r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etters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19150" y="1905000"/>
            <a:ext cx="72771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Payment Plans (college specific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Personal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Resources (savings,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investments)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Education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Loans (federal or alternative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Federal Student Loans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subsidized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nsubsidized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Federal Parent PLUS Loans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Alternative Student Loans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	thru private banks/lenders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676400"/>
            <a:ext cx="2057400" cy="10156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Costs</a:t>
            </a:r>
          </a:p>
          <a:p>
            <a:pPr algn="r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Aid</a:t>
            </a:r>
          </a:p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What You Owe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600"/>
            <a:ext cx="79248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8)  Consider options for paying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Student Loans at a Glance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Subsidized:		no interest while in school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Unsubsidized: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charged thru entire life of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Rates: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4.45% interest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1.069% fees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Sub/Unsub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Add’l Unsub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$3,500	 + 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$4,500 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$5,500	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undergrad		$5,500	 +		$2,000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 (PLUS)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 at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Glance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Borrower: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credit, citizenship, non-default criteria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Amounts:	COA – Other Aid = Max PLUS Loan</a:t>
            </a:r>
            <a:b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Rates:		7.00% interest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4.276% fees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77586" y="1201882"/>
            <a:ext cx="8637814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Special Household &amp; Income Circumstances</a:t>
            </a:r>
          </a:p>
          <a:p>
            <a:pPr>
              <a:lnSpc>
                <a:spcPct val="80000"/>
              </a:lnSpc>
            </a:pPr>
            <a:endParaRPr lang="en-US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Changes in Family Income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(e.g. retirement, loss of income)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Change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 Marital Status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(e.g. widowed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divorced, separated)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Involuntary Dissolution of Family Unit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(parental abandonment or separation from parent due to neglect or abuse)</a:t>
            </a:r>
          </a:p>
          <a:p>
            <a:pPr>
              <a:lnSpc>
                <a:spcPct val="80000"/>
              </a:lnSpc>
              <a:buNone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Academic Progress Concerns</a:t>
            </a:r>
          </a:p>
          <a:p>
            <a:pPr algn="ctr">
              <a:lnSpc>
                <a:spcPct val="80000"/>
              </a:lnSpc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Other Challenges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				- Academic		- Psychological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				- Adjustment		- Environmental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				- Social 			- Time Management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586" y="202623"/>
            <a:ext cx="8534400" cy="6477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9)  Communicate your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concerns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10) Repeat every year until graduation!</a:t>
            </a:r>
            <a:endParaRPr lang="en-US" sz="3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5" descr="MPj04093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143000"/>
            <a:ext cx="2819400" cy="28194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4343400"/>
            <a:ext cx="6400800" cy="106680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Kerry Lubold, SUNY Plattsburgh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luboldkl@plattsburgh.edu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(518) 564-2072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 Rounded MT Bold" panose="020F0704030504030204" pitchFamily="34" charset="0"/>
                <a:ea typeface="+mj-ea"/>
                <a:cs typeface="Times New Roman" panose="02020603050405020304" pitchFamily="18" charset="0"/>
              </a:rPr>
              <a:t>1) College Research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3697"/>
              </p:ext>
            </p:extLst>
          </p:nvPr>
        </p:nvGraphicFramePr>
        <p:xfrm>
          <a:off x="152400" y="762000"/>
          <a:ext cx="8839200" cy="4953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56857"/>
                <a:gridCol w="5682343"/>
              </a:tblGrid>
              <a:tr h="7201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Type of Education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Vocational training, 2 year degree,</a:t>
                      </a:r>
                      <a:r>
                        <a:rPr lang="en-US" sz="1600" b="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4</a:t>
                      </a:r>
                      <a:r>
                        <a:rPr lang="en-US" sz="1600" b="0" baseline="0" dirty="0" smtClean="0">
                          <a:latin typeface="Arial Rounded MT Bold" panose="020F0704030504030204" pitchFamily="34" charset="0"/>
                        </a:rPr>
                        <a:t> year degree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1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Academic Programs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Majors, Minors, Concentrations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1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Academic Enrichment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Study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abroad, Assistantships,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Internships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1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Social/Campus</a:t>
                      </a:r>
                      <a:r>
                        <a:rPr lang="en-US" sz="1600" b="0" baseline="0" dirty="0" smtClean="0">
                          <a:latin typeface="Arial Rounded MT Bold" panose="020F0704030504030204" pitchFamily="34" charset="0"/>
                        </a:rPr>
                        <a:t> Activities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Athletic, Creative, Cultural, Greek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062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Location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Accessible, Distance from home,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Safety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Quality of Education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Faculty excellence, Class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size,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Support services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 Rounded MT Bold" panose="020F0704030504030204" pitchFamily="34" charset="0"/>
                        </a:rPr>
                        <a:t>Advancement  to Career</a:t>
                      </a:r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Graduation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rates,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Placement rates</a:t>
                      </a:r>
                      <a:endParaRPr 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6235" r="53163" b="24345"/>
          <a:stretch/>
        </p:blipFill>
        <p:spPr bwMode="auto">
          <a:xfrm>
            <a:off x="990600" y="457200"/>
            <a:ext cx="7179028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1" t="20689" r="11901" b="40422"/>
          <a:stretch/>
        </p:blipFill>
        <p:spPr bwMode="auto">
          <a:xfrm>
            <a:off x="579501" y="3581400"/>
            <a:ext cx="7875235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8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2) Family huddle – how are we paying for college?</a:t>
            </a:r>
            <a:endParaRPr 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0"/>
            <a:ext cx="3962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What does college cost?</a:t>
            </a: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What can we afford to pay? </a:t>
            </a: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Is borrowing an option </a:t>
            </a: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What other costs are there?</a:t>
            </a: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How can we minimize costs?</a:t>
            </a:r>
          </a:p>
          <a:p>
            <a:pPr marL="0" indent="0">
              <a:buNone/>
            </a:pPr>
            <a:endParaRPr lang="en-US" sz="20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Explore costs on your college websites </a:t>
            </a:r>
          </a:p>
          <a:p>
            <a:pPr algn="ctr">
              <a:buNone/>
            </a:pPr>
            <a:endParaRPr lang="en-US" sz="28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Use the net price calculator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06236" y="4013031"/>
            <a:ext cx="41979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Indirect Costs (varies student to student)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Books/Supplies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$1,220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Transportation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   800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Personal/Living	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$1,810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S PGothic"/>
                <a:cs typeface="Times New Roman" panose="02020603050405020304" pitchFamily="18" charset="0"/>
              </a:rPr>
              <a:t>$3,830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334000" y="4343399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Higher cost does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costly…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73221"/>
              </p:ext>
            </p:extLst>
          </p:nvPr>
        </p:nvGraphicFramePr>
        <p:xfrm>
          <a:off x="304800" y="304800"/>
          <a:ext cx="85344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84"/>
                <a:gridCol w="1641856"/>
                <a:gridCol w="1706880"/>
                <a:gridCol w="1706880"/>
                <a:gridCol w="1625600"/>
              </a:tblGrid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17-18 Direct Costs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Adirondack CC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Plattsburgh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D’Youville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Hartwick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Tuition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4,392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6,670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25,240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43,312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Fees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577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1,780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624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1,222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Room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7,620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7,946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11,808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6,268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latin typeface="Arial Narrow" pitchFamily="34" charset="0"/>
                        </a:rPr>
                        <a:t>Board</a:t>
                      </a:r>
                      <a:endParaRPr lang="en-US" sz="1600" u="none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3,590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4,532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3,570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latin typeface="Arial Narrow" pitchFamily="34" charset="0"/>
                        </a:rPr>
                        <a:t>5,82 5</a:t>
                      </a:r>
                      <a:endParaRPr lang="en-US" sz="1600" u="sng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4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Estimated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Total of Direct Costs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$16,179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$20,928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$41,242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$56,627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4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14300"/>
            <a:ext cx="8534398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3)  Apply for federal </a:t>
            </a:r>
            <a:r>
              <a:rPr lang="en-US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id</a:t>
            </a:r>
            <a:endParaRPr lang="en-US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7620002" cy="6172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FSA ID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fsaid.ed.gov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both the student 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and one parent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 your 18-19 FAFSA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www.fafsa.gov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After October 1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colleges have deadlines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526391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00" y="3657600"/>
            <a:ext cx="53631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756210">
            <a:off x="814837" y="2828421"/>
            <a:ext cx="21190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18-19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FAFSA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2099"/>
            <a:ext cx="5694112" cy="762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The FAFSA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534400" cy="3200400"/>
          </a:xfrm>
        </p:spPr>
        <p:txBody>
          <a:bodyPr/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Part 1 - 	Student Demographics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Part 2 - 	Student Dependency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Part 3 - 	Parent information, 											income and assets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Part 4 - 	Student income and assets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Part 5 – 	Sign and Submit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18209"/>
            <a:ext cx="36576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01600" cmpd="tri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Who is my parent ?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The biological or adoptive parent you live with the most, </a:t>
            </a:r>
            <a:r>
              <a:rPr lang="en-US" u="sng" dirty="0" smtClean="0">
                <a:latin typeface="Arial Rounded MT Bold" panose="020F0704030504030204" pitchFamily="34" charset="0"/>
              </a:rPr>
              <a:t>and</a:t>
            </a:r>
            <a:r>
              <a:rPr lang="en-US" dirty="0" smtClean="0">
                <a:latin typeface="Arial Rounded MT Bold" panose="020F0704030504030204" pitchFamily="34" charset="0"/>
              </a:rPr>
              <a:t> that person’s spouse if currently married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5410200" y="2133600"/>
            <a:ext cx="1530927" cy="1371600"/>
          </a:xfrm>
          <a:prstGeom prst="curvedConnector3">
            <a:avLst>
              <a:gd name="adj1" fmla="val 99548"/>
            </a:avLst>
          </a:prstGeom>
          <a:ln w="66675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1127" y="4038600"/>
            <a:ext cx="19431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01600" cmpd="tri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The 18-19 FAFSA collects your income from the 2016 tax filing year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5562600" y="3886200"/>
            <a:ext cx="1219200" cy="152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4953000" y="4648200"/>
            <a:ext cx="1828800" cy="3048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9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62790"/>
            <a:ext cx="41148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4)  Apply for NYS Aid</a:t>
            </a:r>
            <a:endParaRPr lang="en-US" sz="3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343400" cy="3657600"/>
          </a:xfrm>
          <a:ln w="38100" cmpd="dbl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NYS TAP Grant: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Follow link from your FAFSA 		- Or go direct to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  <a:hlinkClick r:id="rId2"/>
              </a:rPr>
              <a:t>www.tapweb.org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Basic eligibility requirements: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NYS resident who is a U.S. citizen or eligible non-citizen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Fulltime attendance at an approved NYS institution</a:t>
            </a:r>
          </a:p>
          <a:p>
            <a:pP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NYS taxable income for the household is under $80,000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48936"/>
            <a:ext cx="4343400" cy="5566064"/>
          </a:xfrm>
          <a:prstGeom prst="rect">
            <a:avLst/>
          </a:prstGeom>
          <a:ln w="38100" cmpd="dbl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Excelsior Scholarship or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ETA Program: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info at 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  <a:hlinkClick r:id="rId3"/>
              </a:rPr>
              <a:t>www.hesc.ny.gov</a:t>
            </a:r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/>
              <a:buNone/>
            </a:pPr>
            <a:endParaRPr lang="en-US" sz="1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Basic eligibility requirements: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NYS resident who is a U.S. citizen or eligible non-citizen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Fulltime attendance at an approved NYS institution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- Federal AGI for the household is under $110,000 (under $100,000 for the ETA Program)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Meet degree pursuit requirements</a:t>
            </a:r>
          </a:p>
          <a:p>
            <a:pPr fontAlgn="auto">
              <a:spcAft>
                <a:spcPts val="0"/>
              </a:spcAft>
              <a:buFont typeface="Arial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- Execute a service contract committing to NYS residency and employment requirements following college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7332" y="4609523"/>
            <a:ext cx="27622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Learn more and explore 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other aid options 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anose="020B0503020202020204" pitchFamily="34" charset="0"/>
              </a:rPr>
              <a:t>at www.hesc.ny.gov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41218" y="1066800"/>
            <a:ext cx="7820891" cy="480060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Guidance Office	</a:t>
            </a:r>
          </a:p>
          <a:p>
            <a:pPr>
              <a:buNone/>
            </a:pPr>
            <a:endParaRPr lang="en-US" sz="12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College Websites</a:t>
            </a:r>
          </a:p>
          <a:p>
            <a:pPr>
              <a:buNone/>
            </a:pPr>
            <a:endParaRPr lang="en-US" sz="12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Around the Web 	</a:t>
            </a:r>
          </a:p>
          <a:p>
            <a:pPr>
              <a:buNone/>
            </a:pPr>
            <a:r>
              <a:rPr lang="en-US" sz="16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collegeboard.org		petersons.com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				fastweb.com			scholarships.com</a:t>
            </a:r>
          </a:p>
          <a:p>
            <a:pPr>
              <a:buNone/>
            </a:pPr>
            <a:endParaRPr lang="en-US" sz="12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Community &amp; Gov’t Sponsors</a:t>
            </a:r>
          </a:p>
          <a:p>
            <a:pPr>
              <a:buNone/>
            </a:pPr>
            <a:r>
              <a:rPr lang="en-US" sz="1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Key Club, Boy/Girl Scouts of America, Model UN, 4-H, Football Boosters, National Honor Society, Union Affiliations, Moose Lodge, Kiwanis, American Legion, Church or Synagogue, etc.</a:t>
            </a:r>
          </a:p>
          <a:p>
            <a:pPr>
              <a:buNone/>
            </a:pPr>
            <a:endParaRPr lang="en-US" sz="1200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Employers (Student &amp; Parents)</a:t>
            </a:r>
          </a:p>
          <a:p>
            <a:pPr>
              <a:buNone/>
            </a:pPr>
            <a:r>
              <a:rPr lang="en-US" sz="16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tuition reimbursement, interest free loans, scholarships,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109" y="2102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5)  Apply for free aid</a:t>
            </a:r>
            <a:endParaRPr lang="en-US" sz="3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NY Plattsburgh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SUNY-Plattsburgh-PowerPoint-Template- 2017</Template>
  <TotalTime>4811</TotalTime>
  <Words>516</Words>
  <Application>Microsoft Macintosh PowerPoint</Application>
  <PresentationFormat>On-screen Show (4:3)</PresentationFormat>
  <Paragraphs>191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SUNY Plattsburgh PPT Template</vt:lpstr>
      <vt:lpstr>Paying for College</vt:lpstr>
      <vt:lpstr>PowerPoint Presentation</vt:lpstr>
      <vt:lpstr>PowerPoint Presentation</vt:lpstr>
      <vt:lpstr>2) Family huddle – how are we paying for college?</vt:lpstr>
      <vt:lpstr>PowerPoint Presentation</vt:lpstr>
      <vt:lpstr>3)  Apply for federal aid</vt:lpstr>
      <vt:lpstr>The FAFSA</vt:lpstr>
      <vt:lpstr>4)  Apply for NYS Aid</vt:lpstr>
      <vt:lpstr>PowerPoint Presentation</vt:lpstr>
      <vt:lpstr>PowerPoint Presentation</vt:lpstr>
      <vt:lpstr>6)  respond every time and on time</vt:lpstr>
      <vt:lpstr>PowerPoint Presentation</vt:lpstr>
      <vt:lpstr>PowerPoint Presentation</vt:lpstr>
      <vt:lpstr>Federal Student Loans at a Glance  Subsidized:  no interest while in school Unsubsidized:  interest charged thru entire life of loan Current Rates: 4.45% interest and 1.069% fees      Base Sub/Unsub Add’l Unsub  1st year undergrad  $3,500  +   $2,000 2nd year undergrad  $4,500  +  $2,000 3rd year undergrad  $5,500  +  $2,000 4th year undergrad  $5,500  +  $2,000  Federal Parent (PLUS) Loans at a Glance  Eligible Borrower: meet credit, citizenship, non-default criteria Eligible Amounts: COA – Other Aid = Max PLUS Loan Current Rates:  7.00% interest and 4.276% fees</vt:lpstr>
      <vt:lpstr>PowerPoint Presentation</vt:lpstr>
      <vt:lpstr>10) Repeat every year until graduation!</vt:lpstr>
    </vt:vector>
  </TitlesOfParts>
  <Company>Plattsburgh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Paying for College</dc:title>
  <dc:creator>Default</dc:creator>
  <cp:lastModifiedBy>Constance Whalen</cp:lastModifiedBy>
  <cp:revision>343</cp:revision>
  <cp:lastPrinted>2017-09-12T12:52:55Z</cp:lastPrinted>
  <dcterms:created xsi:type="dcterms:W3CDTF">2007-10-03T14:54:01Z</dcterms:created>
  <dcterms:modified xsi:type="dcterms:W3CDTF">2017-11-09T18:14:50Z</dcterms:modified>
</cp:coreProperties>
</file>